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6" r:id="rId3"/>
    <p:sldId id="256" r:id="rId4"/>
    <p:sldId id="257" r:id="rId5"/>
    <p:sldId id="272" r:id="rId6"/>
    <p:sldId id="284" r:id="rId7"/>
    <p:sldId id="261" r:id="rId8"/>
    <p:sldId id="285" r:id="rId9"/>
    <p:sldId id="292" r:id="rId10"/>
    <p:sldId id="258" r:id="rId11"/>
    <p:sldId id="278" r:id="rId12"/>
    <p:sldId id="293" r:id="rId13"/>
    <p:sldId id="297" r:id="rId14"/>
    <p:sldId id="294" r:id="rId15"/>
    <p:sldId id="298" r:id="rId16"/>
    <p:sldId id="301" r:id="rId17"/>
    <p:sldId id="266" r:id="rId18"/>
    <p:sldId id="303" r:id="rId19"/>
  </p:sldIdLst>
  <p:sldSz cx="9144000" cy="6858000" type="screen4x3"/>
  <p:notesSz cx="6858000" cy="9153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98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2209" cy="459072"/>
          </a:xfrm>
          <a:prstGeom prst="rect">
            <a:avLst/>
          </a:prstGeom>
        </p:spPr>
        <p:txBody>
          <a:bodyPr vert="horz" lIns="88880" tIns="44440" rIns="88880" bIns="444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62" y="2"/>
            <a:ext cx="2972209" cy="459072"/>
          </a:xfrm>
          <a:prstGeom prst="rect">
            <a:avLst/>
          </a:prstGeom>
        </p:spPr>
        <p:txBody>
          <a:bodyPr vert="horz" lIns="88880" tIns="44440" rIns="88880" bIns="44440" rtlCol="0"/>
          <a:lstStyle>
            <a:lvl1pPr algn="r">
              <a:defRPr sz="1200"/>
            </a:lvl1pPr>
          </a:lstStyle>
          <a:p>
            <a:fld id="{B9214D2C-5F05-4E7F-A6B8-1B14E888211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694454"/>
            <a:ext cx="2972209" cy="459072"/>
          </a:xfrm>
          <a:prstGeom prst="rect">
            <a:avLst/>
          </a:prstGeom>
        </p:spPr>
        <p:txBody>
          <a:bodyPr vert="horz" lIns="88880" tIns="44440" rIns="88880" bIns="444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62" y="8694454"/>
            <a:ext cx="2972209" cy="459072"/>
          </a:xfrm>
          <a:prstGeom prst="rect">
            <a:avLst/>
          </a:prstGeom>
        </p:spPr>
        <p:txBody>
          <a:bodyPr vert="horz" lIns="88880" tIns="44440" rIns="88880" bIns="44440" rtlCol="0" anchor="b"/>
          <a:lstStyle>
            <a:lvl1pPr algn="r">
              <a:defRPr sz="1200"/>
            </a:lvl1pPr>
          </a:lstStyle>
          <a:p>
            <a:fld id="{A91691F0-167C-41CF-8A66-601B5992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801" cy="457677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1" cy="457677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r">
              <a:defRPr sz="1200"/>
            </a:lvl1pPr>
          </a:lstStyle>
          <a:p>
            <a:fld id="{263D34C2-C116-440C-8992-8E90214917E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3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4" tIns="45742" rIns="91484" bIns="457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7927"/>
            <a:ext cx="5486400" cy="4119087"/>
          </a:xfrm>
          <a:prstGeom prst="rect">
            <a:avLst/>
          </a:prstGeom>
        </p:spPr>
        <p:txBody>
          <a:bodyPr vert="horz" lIns="91484" tIns="45742" rIns="91484" bIns="457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94264"/>
            <a:ext cx="2971801" cy="457677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94264"/>
            <a:ext cx="2971801" cy="457677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r">
              <a:defRPr sz="1200"/>
            </a:lvl1pPr>
          </a:lstStyle>
          <a:p>
            <a:fld id="{C5C05573-77F1-4CBD-AC89-ABD1134F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5573-77F1-4CBD-AC89-ABD1134F0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5573-77F1-4CBD-AC89-ABD1134F0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93C11-9189-4ED0-93DD-05388A39DE1F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8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0E568-61C5-46BC-8C4F-53A4D38D15FA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13624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1362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95DE-2EE2-438D-96C4-06A05848D82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C86D-C8AD-4177-8F51-749ACBE5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imatedwallpapers.info/wp-content/uploads/2013/12/Animated-Wallpaper-Windows-7-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" y="1079480"/>
            <a:ext cx="91439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Treating </a:t>
            </a:r>
            <a:r>
              <a:rPr lang="en-US" sz="5400" b="1" dirty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Victims of DUI/Impaired Driving Crashes 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as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Crime 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Victims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Lucida Calligraphy" panose="030101010101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5055870"/>
            <a:ext cx="16764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4818"/>
          <a:stretch/>
        </p:blipFill>
        <p:spPr>
          <a:xfrm>
            <a:off x="192505" y="5715000"/>
            <a:ext cx="1636295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15000"/>
            <a:ext cx="19172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JW\Stacy &amp; John\scan0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21146" r="21753"/>
          <a:stretch/>
        </p:blipFill>
        <p:spPr bwMode="auto">
          <a:xfrm rot="304023">
            <a:off x="1645256" y="91874"/>
            <a:ext cx="1662834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JW\Stacy &amp; John\scan0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19382" r="16314" b="4888"/>
          <a:stretch/>
        </p:blipFill>
        <p:spPr bwMode="auto">
          <a:xfrm rot="242794">
            <a:off x="5030903" y="153450"/>
            <a:ext cx="2210638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JW\Stacy &amp; John\scan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061">
            <a:off x="3187547" y="156251"/>
            <a:ext cx="1977131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JW\Stacy &amp; John\scan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671">
            <a:off x="109657" y="111628"/>
            <a:ext cx="1582823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JW\Stacy &amp; John\scan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665">
            <a:off x="7335665" y="276228"/>
            <a:ext cx="1505215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8984"/>
          <a:stretch/>
        </p:blipFill>
        <p:spPr bwMode="auto">
          <a:xfrm>
            <a:off x="3581743" y="2667000"/>
            <a:ext cx="2819057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G:\JW\Stacy &amp; John\scan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1">
            <a:off x="6554865" y="3266729"/>
            <a:ext cx="243778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JW\Stacy &amp; John\12033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22345" r="31042" b="11718"/>
          <a:stretch/>
        </p:blipFill>
        <p:spPr bwMode="auto">
          <a:xfrm rot="21362152">
            <a:off x="1750609" y="2690143"/>
            <a:ext cx="1645703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JW\Stacy &amp; John\scan00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113">
            <a:off x="322417" y="3203513"/>
            <a:ext cx="1484108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-cache-ak0.pinimg.com/736x/28/ab/eb/28abeb723532ca07ed350eacfbef9a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JW\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332">
            <a:off x="303258" y="413420"/>
            <a:ext cx="4114576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Photos\JW Family\JMW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614">
            <a:off x="4557671" y="3383277"/>
            <a:ext cx="4152351" cy="284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hotos\JW Family\JW &amp; MW 121208 Funk hom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16701" r="14764" b="21969"/>
          <a:stretch/>
        </p:blipFill>
        <p:spPr bwMode="auto">
          <a:xfrm>
            <a:off x="1021813" y="3581400"/>
            <a:ext cx="2873731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420">
            <a:off x="5167587" y="386356"/>
            <a:ext cx="316143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OCCURENCE</a:t>
            </a:r>
          </a:p>
          <a:p>
            <a:pPr algn="ctr">
              <a:lnSpc>
                <a:spcPct val="125000"/>
              </a:lnSpc>
            </a:pPr>
            <a:endParaRPr 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Vehicle crash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Two deaths and one critically injured</a:t>
            </a:r>
          </a:p>
          <a:p>
            <a:pPr marL="461963" lvl="1" indent="-2349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Recovered with life lasting injuries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Medical Examiner rules both deaths to be “homicide”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 fault driver charged with negligent homicide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Trial held that resulted in a hung jury</a:t>
            </a:r>
          </a:p>
        </p:txBody>
      </p:sp>
    </p:spTree>
    <p:extLst>
      <p:ext uri="{BB962C8B-B14F-4D97-AF65-F5344CB8AC3E}">
        <p14:creationId xmlns:p14="http://schemas.microsoft.com/office/powerpoint/2010/main" val="34314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70721"/>
            <a:ext cx="7620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VICTIM SERVICES ?</a:t>
            </a:r>
          </a:p>
          <a:p>
            <a:pPr algn="ctr">
              <a:lnSpc>
                <a:spcPct val="125000"/>
              </a:lnSpc>
            </a:pPr>
            <a:endParaRPr 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After crash?				NO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 hospital?				NO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Before, during, after trial?		NO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Counseling?				NO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Rights explained?			NO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WHY ?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weapon was a motor vehicle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victims / survivors were the result of car “accident”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“Accidents” are an acceptable and excusable way to die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CHANGE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We must change existing mind-sets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DUI and impaired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driving crashes and other vehicular crimes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are not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“accidents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”, they are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“criminal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acts”</a:t>
            </a:r>
          </a:p>
          <a:p>
            <a:pPr marL="22860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victims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DUI and impaired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driving crashes and other vehicular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crimes:</a:t>
            </a:r>
          </a:p>
          <a:p>
            <a:pPr marL="457200" lvl="2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are no less victimized</a:t>
            </a:r>
          </a:p>
          <a:p>
            <a:pPr marL="457200" lvl="2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need support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services</a:t>
            </a:r>
          </a:p>
          <a:p>
            <a:pPr marL="457200" lvl="2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just as much crime victims as victims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other violent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crimes – only difference is the weapon used</a:t>
            </a:r>
          </a:p>
          <a:p>
            <a:pPr marL="457200" lvl="2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ensure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that victims of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these crashes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are responded to in a crime victim-centered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2006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NSA Traffic Safety Committee &amp; Crime Victims Services Committee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adopted joint resolution supporting inclusion of victims of criminal homicide in a traffic crash as victims of crime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Requested expansion of UCR definition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Immediate Partners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NHTSA, OVC, MADD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Support from other groups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IACP adopted a resolution of support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FBI CJIS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Sheriff Cathy Witt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Reviewing inclusion of criminal traffic crash homicides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First change since 1929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Will provide data to actually assess the need by OVC</a:t>
            </a:r>
          </a:p>
        </p:txBody>
      </p:sp>
    </p:spTree>
    <p:extLst>
      <p:ext uri="{BB962C8B-B14F-4D97-AF65-F5344CB8AC3E}">
        <p14:creationId xmlns:p14="http://schemas.microsoft.com/office/powerpoint/2010/main" val="5460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54784"/>
            <a:ext cx="7848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5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REMOVE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“A” WORD FROM YOUR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VOCABULARY</a:t>
            </a:r>
          </a:p>
          <a:p>
            <a:pPr marL="228600" lvl="1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Victims are not dying by “accident”</a:t>
            </a:r>
          </a:p>
          <a:p>
            <a:pPr marL="228600" lvl="1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word “accident” provides an excuse – “it’s okay”</a:t>
            </a:r>
          </a:p>
          <a:p>
            <a:pPr marL="228600" lvl="1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Make an impact in your world and stop using the “A” word</a:t>
            </a:r>
          </a:p>
          <a:p>
            <a:pPr marL="228600" lvl="1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IPTM and Northwestern University Center for Public Safety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3" b="51497"/>
          <a:stretch/>
        </p:blipFill>
        <p:spPr>
          <a:xfrm rot="21416536">
            <a:off x="298381" y="3837675"/>
            <a:ext cx="474962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3467" r="10499" b="42503"/>
          <a:stretch/>
        </p:blipFill>
        <p:spPr>
          <a:xfrm rot="436206">
            <a:off x="4193143" y="3031709"/>
            <a:ext cx="47339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melicertes.files.wordpress.com/2014/02/dancing_in_the_rain_hdr_by_isik5-d4exkuq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3698" y="2550855"/>
            <a:ext cx="65566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  <a:latin typeface="Lucida Calligraphy" panose="03010101010101010101" pitchFamily="66" charset="0"/>
              </a:rPr>
              <a:t>Life isn’t about waiting</a:t>
            </a:r>
          </a:p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  <a:latin typeface="Lucida Calligraphy" panose="03010101010101010101" pitchFamily="66" charset="0"/>
              </a:rPr>
              <a:t>for the storm to pass …</a:t>
            </a:r>
          </a:p>
          <a:p>
            <a:pPr algn="ctr"/>
            <a:r>
              <a:rPr lang="en-US" sz="4000" b="1" dirty="0" smtClean="0">
                <a:ln/>
                <a:solidFill>
                  <a:srgbClr val="FFFF00"/>
                </a:solidFill>
                <a:latin typeface="Lucida Calligraphy" panose="03010101010101010101" pitchFamily="66" charset="0"/>
              </a:rPr>
              <a:t>it’s about learning to</a:t>
            </a:r>
          </a:p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  <a:latin typeface="Lucida Calligraphy" panose="03010101010101010101" pitchFamily="66" charset="0"/>
              </a:rPr>
              <a:t>dance in the rain.</a:t>
            </a:r>
          </a:p>
        </p:txBody>
      </p:sp>
    </p:spTree>
    <p:extLst>
      <p:ext uri="{BB962C8B-B14F-4D97-AF65-F5344CB8AC3E}">
        <p14:creationId xmlns:p14="http://schemas.microsoft.com/office/powerpoint/2010/main" val="9514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4818"/>
          <a:stretch/>
        </p:blipFill>
        <p:spPr>
          <a:xfrm>
            <a:off x="192505" y="5715000"/>
            <a:ext cx="163629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6" y="866772"/>
            <a:ext cx="2731544" cy="2638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15000"/>
            <a:ext cx="191729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0783"/>
          <a:stretch/>
        </p:blipFill>
        <p:spPr>
          <a:xfrm>
            <a:off x="3119437" y="5715000"/>
            <a:ext cx="260032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874455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Treating Victims of DUI/Impaired Driving Crashes </a:t>
            </a:r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as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Crime Victims</a:t>
            </a:r>
          </a:p>
        </p:txBody>
      </p:sp>
    </p:spTree>
    <p:extLst>
      <p:ext uri="{BB962C8B-B14F-4D97-AF65-F5344CB8AC3E}">
        <p14:creationId xmlns:p14="http://schemas.microsoft.com/office/powerpoint/2010/main" val="36909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69342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PRESENTERS</a:t>
            </a: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Whetsel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Sheriff, Oklahoma County Sheriff’s Office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Colleen Sheehey-Church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Mothers Against Drunk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Eddy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Director, National Association of Crime Victim Compensation Boards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 Woods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Grants &amp; Contracts,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Sheriffs Association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imatedwallpapers.info/wp-content/uploads/2013/12/Animated-Wallpaper-Windows-7-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" y="2810470"/>
            <a:ext cx="9143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Lucida Calligraphy" panose="03010101010101010101" pitchFamily="66" charset="0"/>
              </a:rPr>
              <a:t>Dancing in the rain …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nimatedwallpapers.info/wp-content/uploads/2013/12/Animated-Wallpaper-Windows-7-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G:\JW\Stacy &amp; John\scan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1" y="244490"/>
            <a:ext cx="3962400" cy="56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4191000" y="358914"/>
            <a:ext cx="2038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John &amp; Darlene</a:t>
            </a:r>
          </a:p>
          <a:p>
            <a:pPr algn="ctr"/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Stacy &amp; Rebecca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8351" y="6096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June 23, 1980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95" y="3733800"/>
            <a:ext cx="403150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r="7627"/>
          <a:stretch/>
        </p:blipFill>
        <p:spPr>
          <a:xfrm>
            <a:off x="4572000" y="381000"/>
            <a:ext cx="419661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536391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3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800628 Oklahoman"/>
          <p:cNvPicPr>
            <a:picLocks noChangeAspect="1" noChangeArrowheads="1"/>
          </p:cNvPicPr>
          <p:nvPr/>
        </p:nvPicPr>
        <p:blipFill rotWithShape="1">
          <a:blip r:embed="rId3" cstate="print"/>
          <a:srcRect b="71425"/>
          <a:stretch/>
        </p:blipFill>
        <p:spPr bwMode="auto">
          <a:xfrm rot="21099033">
            <a:off x="443254" y="1895122"/>
            <a:ext cx="8367217" cy="146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9601200" y="3505200"/>
            <a:ext cx="2209800" cy="1828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7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85951">
            <a:off x="4520736" y="3626029"/>
            <a:ext cx="391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“God will bring us together sometime, but until then, be a good girl for mama.”</a:t>
            </a:r>
            <a:endParaRPr lang="en-US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447340">
            <a:off x="1235678" y="4282031"/>
            <a:ext cx="261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“</a:t>
            </a:r>
            <a:r>
              <a:rPr lang="en-US" b="1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Good-bye my love.  Take good care.”</a:t>
            </a:r>
            <a:endParaRPr lang="en-US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798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JW\Stacy &amp; John\Childrens Hospital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24091"/>
          <a:stretch/>
        </p:blipFill>
        <p:spPr bwMode="auto">
          <a:xfrm rot="21385003">
            <a:off x="539379" y="491658"/>
            <a:ext cx="362689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JW\Stacy &amp; John\Childrens Hospital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4518" r="8700" b="13738"/>
          <a:stretch/>
        </p:blipFill>
        <p:spPr bwMode="auto">
          <a:xfrm>
            <a:off x="3200400" y="3733800"/>
            <a:ext cx="377609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JW\Stacy &amp; John\Childrens Hospital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452">
            <a:off x="5177159" y="651830"/>
            <a:ext cx="346869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sojohwhe\Documents\Traffic Safety\1980 Crash\800627 Whetsel Darlene &amp; Rebecca caskets - Eisenhower Funeral Home a.jpg"/>
          <p:cNvPicPr>
            <a:picLocks noChangeAspect="1" noChangeArrowheads="1"/>
          </p:cNvPicPr>
          <p:nvPr/>
        </p:nvPicPr>
        <p:blipFill rotWithShape="1">
          <a:blip r:embed="rId3" cstate="print"/>
          <a:srcRect l="24272" t="17473" r="7971"/>
          <a:stretch/>
        </p:blipFill>
        <p:spPr bwMode="auto">
          <a:xfrm>
            <a:off x="228600" y="594360"/>
            <a:ext cx="6082932" cy="557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2821" name="Picture 5" descr="Los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90770" y="609600"/>
            <a:ext cx="2465041" cy="557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2823" name="WordArt 7" descr="Granite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4648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cript MT Bold"/>
              </a:rPr>
              <a:t>Rebecca &amp; Darlene</a:t>
            </a:r>
            <a:endParaRPr lang="en-US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cript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78052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048000" y="1295400"/>
            <a:ext cx="2855976" cy="42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378</Words>
  <Application>Microsoft Office PowerPoint</Application>
  <PresentationFormat>On-screen Show (4:3)</PresentationFormat>
  <Paragraphs>75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Lucida Calligraphy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County Sheriff's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Whetsel</dc:creator>
  <cp:lastModifiedBy>Hilary Burgess</cp:lastModifiedBy>
  <cp:revision>114</cp:revision>
  <cp:lastPrinted>2016-06-24T15:34:57Z</cp:lastPrinted>
  <dcterms:created xsi:type="dcterms:W3CDTF">2014-08-28T15:15:42Z</dcterms:created>
  <dcterms:modified xsi:type="dcterms:W3CDTF">2017-02-16T16:00:38Z</dcterms:modified>
</cp:coreProperties>
</file>